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DC-4A26-B8A4-A405B94F65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DC-4A26-B8A4-A405B94F6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DC-4A26-B8A4-A405B94F65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DC-4A26-B8A4-A405B94F65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DC-4A26-B8A4-A405B94F65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DC-4A26-B8A4-A405B94F65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DC-4A26-B8A4-A405B94F65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5DC-4A26-B8A4-A405B94F65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5DC-4A26-B8A4-A405B94F651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5DC-4A26-B8A4-A405B94F65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5DC-4A26-B8A4-A405B94F651E}"/>
              </c:ext>
            </c:extLst>
          </c:dPt>
          <c:cat>
            <c:strRef>
              <c:f>Hoja1!$A$2:$A$12</c:f>
              <c:strCache>
                <c:ptCount val="10"/>
                <c:pt idx="0">
                  <c:v>Impuestos</c:v>
                </c:pt>
                <c:pt idx="1">
                  <c:v>Contribuciones de Mejora</c:v>
                </c:pt>
                <c:pt idx="2">
                  <c:v>Derechos</c:v>
                </c:pt>
                <c:pt idx="3">
                  <c:v>Prodductos</c:v>
                </c:pt>
                <c:pt idx="4">
                  <c:v>Aprovechamientos</c:v>
                </c:pt>
                <c:pt idx="5">
                  <c:v>Participaciones Federales 2024</c:v>
                </c:pt>
                <c:pt idx="6">
                  <c:v>Aportaciones (FAISM)</c:v>
                </c:pt>
                <c:pt idx="7">
                  <c:v>Aportaciones (FORTAMUN)</c:v>
                </c:pt>
                <c:pt idx="8">
                  <c:v>Transferencias y Asignaciones</c:v>
                </c:pt>
                <c:pt idx="9">
                  <c:v>Ingresos derivados de financiamientos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10.3</c:v>
                </c:pt>
                <c:pt idx="1">
                  <c:v>1.51</c:v>
                </c:pt>
                <c:pt idx="2">
                  <c:v>1.8</c:v>
                </c:pt>
                <c:pt idx="3">
                  <c:v>2.0699999999999998</c:v>
                </c:pt>
                <c:pt idx="4">
                  <c:v>0.67</c:v>
                </c:pt>
                <c:pt idx="5">
                  <c:v>28.45</c:v>
                </c:pt>
                <c:pt idx="6">
                  <c:v>13.67</c:v>
                </c:pt>
                <c:pt idx="7">
                  <c:v>15.72</c:v>
                </c:pt>
                <c:pt idx="8">
                  <c:v>4.42</c:v>
                </c:pt>
                <c:pt idx="9">
                  <c:v>21.39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E-4B3D-94CE-9CF5E2510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hyperlink" Target="https://transparencia-acambaro.gob.mx/ingresos_egreso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A7B6E8-C34B-4D2C-A75A-71FC2EBADB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450F81E-CE42-47BD-9335-6CA0F008E5D0}"/>
              </a:ext>
            </a:extLst>
          </p:cNvPr>
          <p:cNvSpPr txBox="1">
            <a:spLocks/>
          </p:cNvSpPr>
          <p:nvPr/>
        </p:nvSpPr>
        <p:spPr>
          <a:xfrm>
            <a:off x="502601" y="848023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7200" b="1" dirty="0"/>
              <a:t>Presupuesto </a:t>
            </a:r>
          </a:p>
          <a:p>
            <a:pPr marL="0" indent="0">
              <a:buNone/>
            </a:pPr>
            <a:r>
              <a:rPr lang="es-ES" sz="7200" b="1" dirty="0"/>
              <a:t>Ciudadano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DA087A4-D247-4B65-A27C-A5E28BB5A300}"/>
              </a:ext>
            </a:extLst>
          </p:cNvPr>
          <p:cNvSpPr txBox="1">
            <a:spLocks/>
          </p:cNvSpPr>
          <p:nvPr/>
        </p:nvSpPr>
        <p:spPr>
          <a:xfrm>
            <a:off x="502601" y="3429735"/>
            <a:ext cx="8144134" cy="11176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4400" b="1" dirty="0"/>
          </a:p>
          <a:p>
            <a:pPr marL="0" indent="0">
              <a:buNone/>
            </a:pPr>
            <a:r>
              <a:rPr lang="es-ES" b="1" dirty="0"/>
              <a:t>Municipio de Acámbaro, </a:t>
            </a:r>
            <a:r>
              <a:rPr lang="es-ES" b="1" dirty="0" err="1"/>
              <a:t>Gto</a:t>
            </a:r>
            <a:r>
              <a:rPr lang="es-ES" b="1" dirty="0"/>
              <a:t>. </a:t>
            </a:r>
            <a:r>
              <a:rPr lang="es-ES" sz="2800" b="1" dirty="0"/>
              <a:t>2026</a:t>
            </a:r>
            <a:endParaRPr lang="es-MX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810014-B2B4-438B-93E8-91DB68FE1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99"/>
          <a:stretch/>
        </p:blipFill>
        <p:spPr>
          <a:xfrm>
            <a:off x="6155815" y="848024"/>
            <a:ext cx="5819775" cy="4797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1D4094-0ACC-46E2-8EB6-CD96F99F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79" y="4946594"/>
            <a:ext cx="1398396" cy="139839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201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5DD90-4133-4E6C-9B6D-BCA081BA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se obtiene el recurso?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304037-C993-474D-AE3A-057F123E98D4}"/>
              </a:ext>
            </a:extLst>
          </p:cNvPr>
          <p:cNvSpPr txBox="1"/>
          <p:nvPr/>
        </p:nvSpPr>
        <p:spPr>
          <a:xfrm>
            <a:off x="537921" y="2180084"/>
            <a:ext cx="431245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APROVECHAMIENTOS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1FC1A8-577E-4941-9662-A3E59B05D1F9}"/>
              </a:ext>
            </a:extLst>
          </p:cNvPr>
          <p:cNvSpPr txBox="1"/>
          <p:nvPr/>
        </p:nvSpPr>
        <p:spPr>
          <a:xfrm>
            <a:off x="6235818" y="2201489"/>
            <a:ext cx="482040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PARTICIPACIONES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CF4601-8FFC-4899-88E3-8CA3F6077B67}"/>
              </a:ext>
            </a:extLst>
          </p:cNvPr>
          <p:cNvSpPr txBox="1"/>
          <p:nvPr/>
        </p:nvSpPr>
        <p:spPr>
          <a:xfrm>
            <a:off x="537921" y="2826105"/>
            <a:ext cx="237326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$3,904,439.00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7EE235-0CBF-4DD3-A84C-1491BEDAC713}"/>
              </a:ext>
            </a:extLst>
          </p:cNvPr>
          <p:cNvSpPr txBox="1"/>
          <p:nvPr/>
        </p:nvSpPr>
        <p:spPr>
          <a:xfrm>
            <a:off x="3227893" y="2817716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0.73	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59BDD3-5B16-45A7-BC2C-100E4FD97427}"/>
              </a:ext>
            </a:extLst>
          </p:cNvPr>
          <p:cNvSpPr txBox="1"/>
          <p:nvPr/>
        </p:nvSpPr>
        <p:spPr>
          <a:xfrm>
            <a:off x="6235818" y="2805754"/>
            <a:ext cx="280658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$201,555,384.00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9433BC-8102-4660-8627-7A0B57C8220B}"/>
              </a:ext>
            </a:extLst>
          </p:cNvPr>
          <p:cNvSpPr txBox="1"/>
          <p:nvPr/>
        </p:nvSpPr>
        <p:spPr>
          <a:xfrm>
            <a:off x="9437918" y="2799644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37.54 %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EE9743-506F-4961-A7A0-1C038EBEF39C}"/>
              </a:ext>
            </a:extLst>
          </p:cNvPr>
          <p:cNvSpPr txBox="1"/>
          <p:nvPr/>
        </p:nvSpPr>
        <p:spPr>
          <a:xfrm>
            <a:off x="595660" y="3596692"/>
            <a:ext cx="4504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Son los ingresos que percibe el Municipio  por funciones de derecho publico. </a:t>
            </a:r>
            <a:endParaRPr lang="es-MX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748422-0EE4-4A5A-998F-A21D7E68D68F}"/>
              </a:ext>
            </a:extLst>
          </p:cNvPr>
          <p:cNvSpPr txBox="1"/>
          <p:nvPr/>
        </p:nvSpPr>
        <p:spPr>
          <a:xfrm rot="16200000">
            <a:off x="266189" y="5488587"/>
            <a:ext cx="1249367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Principales</a:t>
            </a: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AC030B9-9390-4546-951B-ED54B114AA98}"/>
              </a:ext>
            </a:extLst>
          </p:cNvPr>
          <p:cNvSpPr txBox="1"/>
          <p:nvPr/>
        </p:nvSpPr>
        <p:spPr>
          <a:xfrm>
            <a:off x="1111348" y="4855405"/>
            <a:ext cx="3201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Bases para licitaciones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Inscripción y refrendo del Padrón de Proveedores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Multas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VoBo Inspección y fiscalización 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6EF97F-F3D9-409F-8261-B87AF08EF464}"/>
              </a:ext>
            </a:extLst>
          </p:cNvPr>
          <p:cNvSpPr txBox="1"/>
          <p:nvPr/>
        </p:nvSpPr>
        <p:spPr>
          <a:xfrm>
            <a:off x="6722702" y="3582287"/>
            <a:ext cx="543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Son los ingresos que recibe el Municipio que se derivan de adhesión al Sistema Nacional de Coordinación Fiscal</a:t>
            </a:r>
            <a:endParaRPr lang="es-MX" sz="1600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565A04C-C5A4-49B3-B26F-86F7BDEDA104}"/>
              </a:ext>
            </a:extLst>
          </p:cNvPr>
          <p:cNvCxnSpPr>
            <a:cxnSpLocks/>
          </p:cNvCxnSpPr>
          <p:nvPr/>
        </p:nvCxnSpPr>
        <p:spPr>
          <a:xfrm>
            <a:off x="5956183" y="2039566"/>
            <a:ext cx="0" cy="4664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35EDB4F9-6D41-47B6-B684-27291218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183" y="4946099"/>
            <a:ext cx="1418494" cy="141849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38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2EEEE-96F0-4FCD-99B4-0B34E148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se obtiene el recurso?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F166572-4793-47AA-BBC0-EF706C46AAB1}"/>
              </a:ext>
            </a:extLst>
          </p:cNvPr>
          <p:cNvSpPr txBox="1"/>
          <p:nvPr/>
        </p:nvSpPr>
        <p:spPr>
          <a:xfrm>
            <a:off x="680321" y="2170288"/>
            <a:ext cx="443833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APORTACIONES (FAISM)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6D2AFD-5E0B-4A5C-834E-9EB58D050855}"/>
              </a:ext>
            </a:extLst>
          </p:cNvPr>
          <p:cNvSpPr txBox="1"/>
          <p:nvPr/>
        </p:nvSpPr>
        <p:spPr>
          <a:xfrm>
            <a:off x="6527121" y="2097241"/>
            <a:ext cx="468576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APORTACIONES (FORTAMUN)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AD89A3-50A0-46EA-A94C-E96FEA17CB51}"/>
              </a:ext>
            </a:extLst>
          </p:cNvPr>
          <p:cNvSpPr txBox="1"/>
          <p:nvPr/>
        </p:nvSpPr>
        <p:spPr>
          <a:xfrm>
            <a:off x="680321" y="2770582"/>
            <a:ext cx="250993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$78,956,800.00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FFC11B-350C-4643-83F5-921D1BA288C0}"/>
              </a:ext>
            </a:extLst>
          </p:cNvPr>
          <p:cNvSpPr txBox="1"/>
          <p:nvPr/>
        </p:nvSpPr>
        <p:spPr>
          <a:xfrm>
            <a:off x="3479889" y="2751525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14.71 %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A6B5B6-834A-4D9A-9CE5-81A3F093A700}"/>
              </a:ext>
            </a:extLst>
          </p:cNvPr>
          <p:cNvSpPr txBox="1"/>
          <p:nvPr/>
        </p:nvSpPr>
        <p:spPr>
          <a:xfrm>
            <a:off x="6527121" y="2770582"/>
            <a:ext cx="275683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$106,075,252.00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7337A7-E6AB-44C8-A121-454A2A8C17FA}"/>
              </a:ext>
            </a:extLst>
          </p:cNvPr>
          <p:cNvSpPr txBox="1"/>
          <p:nvPr/>
        </p:nvSpPr>
        <p:spPr>
          <a:xfrm>
            <a:off x="9594577" y="2799644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19.76 %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8F17A7-3C83-4770-AE21-5C062FE0C13B}"/>
              </a:ext>
            </a:extLst>
          </p:cNvPr>
          <p:cNvSpPr txBox="1"/>
          <p:nvPr/>
        </p:nvSpPr>
        <p:spPr>
          <a:xfrm>
            <a:off x="0" y="3429000"/>
            <a:ext cx="5936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Son los ingresos que recibe el Municipio previsto en la Ley de Coordinación Fiscal, </a:t>
            </a:r>
            <a:r>
              <a:rPr lang="es-ES" b="1" dirty="0"/>
              <a:t>cuyo gasto esta condicionado</a:t>
            </a:r>
            <a:r>
              <a:rPr lang="es-ES" dirty="0"/>
              <a:t> a la consecución y cumplimiento de los objetivos que para cada tipo de aportación establece la legislación  aplicable en materia.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B9A0F1C-1663-4897-A671-A12D4DBC9D32}"/>
              </a:ext>
            </a:extLst>
          </p:cNvPr>
          <p:cNvCxnSpPr>
            <a:cxnSpLocks/>
          </p:cNvCxnSpPr>
          <p:nvPr/>
        </p:nvCxnSpPr>
        <p:spPr>
          <a:xfrm>
            <a:off x="5956183" y="2039566"/>
            <a:ext cx="0" cy="4664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83C2F3-B5EA-4D52-ADDA-EAE922AD4FD2}"/>
              </a:ext>
            </a:extLst>
          </p:cNvPr>
          <p:cNvSpPr txBox="1"/>
          <p:nvPr/>
        </p:nvSpPr>
        <p:spPr>
          <a:xfrm>
            <a:off x="6096000" y="3429000"/>
            <a:ext cx="5777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Son los ingresos que recibe el Municipio previsto en la Ley de Coordinación Fiscal, </a:t>
            </a:r>
            <a:r>
              <a:rPr lang="es-ES" b="1" dirty="0"/>
              <a:t>cuyo gasto esta condicionado </a:t>
            </a:r>
            <a:r>
              <a:rPr lang="es-ES" dirty="0"/>
              <a:t>a la consecución y cumplimiento de los objetivos que para cada tipo de aportación establece la legislación  aplicable en materia.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9A3DA2-EB2F-474A-BE69-C464C9A42AFD}"/>
              </a:ext>
            </a:extLst>
          </p:cNvPr>
          <p:cNvSpPr txBox="1"/>
          <p:nvPr/>
        </p:nvSpPr>
        <p:spPr>
          <a:xfrm rot="16200000">
            <a:off x="5928224" y="5502898"/>
            <a:ext cx="1249367" cy="338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Principales</a:t>
            </a: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281FDB0-942D-4648-A67C-FE92FBFFD2C6}"/>
              </a:ext>
            </a:extLst>
          </p:cNvPr>
          <p:cNvSpPr txBox="1"/>
          <p:nvPr/>
        </p:nvSpPr>
        <p:spPr>
          <a:xfrm>
            <a:off x="6950370" y="5047491"/>
            <a:ext cx="426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Fondo de aportaciones para la Infraestructura 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Fondo de aportaciones para el Fortalecimiento Municipal</a:t>
            </a:r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A66D023-69C5-4612-B66E-D3C75AC1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278" y="5234308"/>
            <a:ext cx="1266854" cy="126685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189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1EE38-11B6-4159-804B-F9586605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se obtiene el recurso?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261CB2-7737-435E-A045-2291DA6249FD}"/>
              </a:ext>
            </a:extLst>
          </p:cNvPr>
          <p:cNvSpPr txBox="1"/>
          <p:nvPr/>
        </p:nvSpPr>
        <p:spPr>
          <a:xfrm>
            <a:off x="680321" y="2174362"/>
            <a:ext cx="4519028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Transferencias y Asignaciones 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669B3-F25A-4CD0-ADB2-7DDA96E119D6}"/>
              </a:ext>
            </a:extLst>
          </p:cNvPr>
          <p:cNvSpPr txBox="1"/>
          <p:nvPr/>
        </p:nvSpPr>
        <p:spPr>
          <a:xfrm>
            <a:off x="6383765" y="2189185"/>
            <a:ext cx="4818345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Ingresos derivados de financiamientos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4734AD4-585B-46A2-9E3D-948FE4FEC19E}"/>
              </a:ext>
            </a:extLst>
          </p:cNvPr>
          <p:cNvCxnSpPr>
            <a:cxnSpLocks/>
          </p:cNvCxnSpPr>
          <p:nvPr/>
        </p:nvCxnSpPr>
        <p:spPr>
          <a:xfrm>
            <a:off x="5956183" y="2039566"/>
            <a:ext cx="0" cy="4664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2AA3026-E407-4E13-BEC3-D5D9434A3F2E}"/>
              </a:ext>
            </a:extLst>
          </p:cNvPr>
          <p:cNvSpPr txBox="1"/>
          <p:nvPr/>
        </p:nvSpPr>
        <p:spPr>
          <a:xfrm>
            <a:off x="702647" y="2851919"/>
            <a:ext cx="251926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$10,655,459.00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A2C8B9-D1C3-4B54-B8E8-879CFB47C05C}"/>
              </a:ext>
            </a:extLst>
          </p:cNvPr>
          <p:cNvSpPr txBox="1"/>
          <p:nvPr/>
        </p:nvSpPr>
        <p:spPr>
          <a:xfrm>
            <a:off x="6383765" y="3144368"/>
            <a:ext cx="296388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$77,335,399.50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69C1E7-B707-4329-BCB0-9871F7176CEE}"/>
              </a:ext>
            </a:extLst>
          </p:cNvPr>
          <p:cNvSpPr txBox="1"/>
          <p:nvPr/>
        </p:nvSpPr>
        <p:spPr>
          <a:xfrm>
            <a:off x="3581045" y="2851919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1.98 %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66ACFC-8AC8-4908-B1B7-643EB1D38D0F}"/>
              </a:ext>
            </a:extLst>
          </p:cNvPr>
          <p:cNvSpPr txBox="1"/>
          <p:nvPr/>
        </p:nvSpPr>
        <p:spPr>
          <a:xfrm>
            <a:off x="9583806" y="3149761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14.40 %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AB6F89-011E-48E8-868F-99428CDAEF49}"/>
              </a:ext>
            </a:extLst>
          </p:cNvPr>
          <p:cNvSpPr txBox="1"/>
          <p:nvPr/>
        </p:nvSpPr>
        <p:spPr>
          <a:xfrm>
            <a:off x="196949" y="3629465"/>
            <a:ext cx="5331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Son los ingresos que reciben los municipios derivados de convenios de coordinación, colaboración, reasignación o descentralización según corresponda, los cuales se acuerdan entre la Federación y las Entidades Federativas. 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5AFD9C-778D-4C43-85E2-052AC9BA822E}"/>
              </a:ext>
            </a:extLst>
          </p:cNvPr>
          <p:cNvSpPr txBox="1"/>
          <p:nvPr/>
        </p:nvSpPr>
        <p:spPr>
          <a:xfrm>
            <a:off x="6510531" y="3998797"/>
            <a:ext cx="4940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Representa el monto resultado de ejercicios anteriores </a:t>
            </a:r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2A636A8-A870-4C4C-8AF9-82B0E22C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624" y="5032499"/>
            <a:ext cx="1543699" cy="154369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1464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5AB4F-B7C0-44CC-BCFB-644FBAB4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PRESUPUESTO DE EGRESOS 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EDFFD7-E3D9-43C5-9768-BD312E4ED938}"/>
              </a:ext>
            </a:extLst>
          </p:cNvPr>
          <p:cNvSpPr txBox="1"/>
          <p:nvPr/>
        </p:nvSpPr>
        <p:spPr>
          <a:xfrm>
            <a:off x="2581084" y="2941408"/>
            <a:ext cx="6828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Una vez aprobada la Ley de Ingresos del Municipio se determina la distribución del Presupuesto De Egresos del cual harán uso las dependencias conforme a los programas como conjunto coherente de acciones para lograr los objetivos planteados por el Programa de Gobierno, el cual gira en los 4 ejes siguientes: </a:t>
            </a:r>
            <a:endParaRPr lang="es-MX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0395AE-5345-4B0B-8834-CDC1BD85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77" y="5023835"/>
            <a:ext cx="1393385" cy="139338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4926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A8E55-EE52-46C4-A876-DE4775E1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98244"/>
            <a:ext cx="9613861" cy="1447531"/>
          </a:xfrm>
        </p:spPr>
        <p:txBody>
          <a:bodyPr>
            <a:normAutofit/>
          </a:bodyPr>
          <a:lstStyle/>
          <a:p>
            <a:pPr algn="ctr"/>
            <a:r>
              <a:rPr lang="es-ES" sz="4400" dirty="0"/>
              <a:t>       ESTRUCTURA DEL PROGRAMA </a:t>
            </a:r>
            <a:br>
              <a:rPr lang="es-ES" sz="4400" dirty="0"/>
            </a:br>
            <a:r>
              <a:rPr lang="es-ES" sz="4400" dirty="0"/>
              <a:t>DE GOBIERNO 2024-2027</a:t>
            </a:r>
            <a:endParaRPr lang="es-MX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493697-D6E4-437D-A752-A25A30BBA439}"/>
              </a:ext>
            </a:extLst>
          </p:cNvPr>
          <p:cNvSpPr txBox="1"/>
          <p:nvPr/>
        </p:nvSpPr>
        <p:spPr>
          <a:xfrm>
            <a:off x="557939" y="4819973"/>
            <a:ext cx="272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Impulso al Desarrollo Social y Humano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9D9A89-89BC-4AED-B79C-087852B305A9}"/>
              </a:ext>
            </a:extLst>
          </p:cNvPr>
          <p:cNvSpPr txBox="1"/>
          <p:nvPr/>
        </p:nvSpPr>
        <p:spPr>
          <a:xfrm>
            <a:off x="3368298" y="4819973"/>
            <a:ext cx="272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Impulso al Desarrollo Económico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69614F-EAF4-4012-B90E-A2556B4B0551}"/>
              </a:ext>
            </a:extLst>
          </p:cNvPr>
          <p:cNvSpPr txBox="1"/>
          <p:nvPr/>
        </p:nvSpPr>
        <p:spPr>
          <a:xfrm>
            <a:off x="6213406" y="4819973"/>
            <a:ext cx="272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Impulso a la Seguridad Publica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399835-DBA0-4E4A-B21F-C7C07495E635}"/>
              </a:ext>
            </a:extLst>
          </p:cNvPr>
          <p:cNvSpPr txBox="1"/>
          <p:nvPr/>
        </p:nvSpPr>
        <p:spPr>
          <a:xfrm>
            <a:off x="9310342" y="4819973"/>
            <a:ext cx="2727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Impulso al Desarrollo Institucional de la administración Publica Municipal</a:t>
            </a:r>
            <a:endParaRPr lang="es-MX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E07DB14-998C-4C09-B993-571EBE253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10" y="2367246"/>
            <a:ext cx="2418183" cy="2078919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6E477DA-5F29-48ED-B2AA-B188E70C1C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3" b="26728"/>
          <a:stretch/>
        </p:blipFill>
        <p:spPr>
          <a:xfrm>
            <a:off x="3368299" y="2301667"/>
            <a:ext cx="2487272" cy="2144498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62F6503-A1C8-4930-8C0F-4EC5B651D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2" t="37064" r="16833" b="35168"/>
          <a:stretch/>
        </p:blipFill>
        <p:spPr>
          <a:xfrm>
            <a:off x="6296677" y="2266569"/>
            <a:ext cx="2595035" cy="2214693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29F993A-53DA-497A-BA79-46C4864148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946" t="14960" r="1" b="17656"/>
          <a:stretch/>
        </p:blipFill>
        <p:spPr>
          <a:xfrm>
            <a:off x="9310342" y="2266569"/>
            <a:ext cx="2509745" cy="2214693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D3265F-143D-4458-AD3A-E497D37EB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04" y="739449"/>
            <a:ext cx="1141614" cy="114161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3261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7898DB-5425-4148-99DA-AD1918392697}"/>
              </a:ext>
            </a:extLst>
          </p:cNvPr>
          <p:cNvSpPr txBox="1"/>
          <p:nvPr/>
        </p:nvSpPr>
        <p:spPr>
          <a:xfrm>
            <a:off x="1089856" y="1990849"/>
            <a:ext cx="2196000" cy="460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3200" dirty="0"/>
          </a:p>
          <a:p>
            <a:pPr algn="ctr"/>
            <a:endParaRPr lang="es-ES" sz="3200" dirty="0"/>
          </a:p>
          <a:p>
            <a:pPr algn="ctr"/>
            <a:r>
              <a:rPr lang="es-ES" sz="3200" dirty="0"/>
              <a:t>¿EN QUE SE </a:t>
            </a:r>
          </a:p>
          <a:p>
            <a:pPr algn="ctr"/>
            <a:r>
              <a:rPr lang="es-ES" sz="3200" dirty="0"/>
              <a:t>GASTA? </a:t>
            </a:r>
            <a:endParaRPr lang="es-MX" sz="3200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D9F406A-5B5B-440B-9625-5B91FBFC2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28899"/>
              </p:ext>
            </p:extLst>
          </p:nvPr>
        </p:nvGraphicFramePr>
        <p:xfrm>
          <a:off x="5042352" y="2841876"/>
          <a:ext cx="48294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73">
                  <a:extLst>
                    <a:ext uri="{9D8B030D-6E8A-4147-A177-3AD203B41FA5}">
                      <a16:colId xmlns:a16="http://schemas.microsoft.com/office/drawing/2014/main" val="952263203"/>
                    </a:ext>
                  </a:extLst>
                </a:gridCol>
                <a:gridCol w="2131863">
                  <a:extLst>
                    <a:ext uri="{9D8B030D-6E8A-4147-A177-3AD203B41FA5}">
                      <a16:colId xmlns:a16="http://schemas.microsoft.com/office/drawing/2014/main" val="4126937442"/>
                    </a:ext>
                  </a:extLst>
                </a:gridCol>
              </a:tblGrid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Egresos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2026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787841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Servicios Personales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$ 202,669,375.87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026121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Materiales y Suministros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17,864,873.12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586673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Servicios Generales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$ 109,492,922.18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61809"/>
                  </a:ext>
                </a:extLst>
              </a:tr>
              <a:tr h="413901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Transferencias, Asignaciones y Subsidios y otras Ayudas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32,360,413.26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549018"/>
                  </a:ext>
                </a:extLst>
              </a:tr>
              <a:tr h="413901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Bienes Muebles, Inmuebles e Intangibles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  8,704,694.39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23460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Inversión Publica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$ 164,411,157.82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97286"/>
                  </a:ext>
                </a:extLst>
              </a:tr>
              <a:tr h="413901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Inversiones Financieras y otras Provisiones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              0.00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8887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Participaciones y Aportaciones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1,309,422.86.00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945621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algn="l"/>
                      <a:r>
                        <a:rPr lang="es-ES" sz="1200" dirty="0"/>
                        <a:t>Deuda Publica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$        100,000.00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0630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141EA44-7EF3-4565-9716-B6C54AFFDA41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4EE669-3B50-4317-9F93-DD36ABB1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58" y="4949505"/>
            <a:ext cx="1398396" cy="139839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306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9D4BE-64B1-4782-BB2C-10E1519D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   ¿PARA QUE SE GASTA?</a:t>
            </a:r>
            <a:endParaRPr lang="es-MX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D682D1D-0A3C-4091-8ECA-0D68DF1FAE88}"/>
              </a:ext>
            </a:extLst>
          </p:cNvPr>
          <p:cNvSpPr txBox="1"/>
          <p:nvPr/>
        </p:nvSpPr>
        <p:spPr>
          <a:xfrm>
            <a:off x="1033743" y="4025568"/>
            <a:ext cx="153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GOBIERNO</a:t>
            </a:r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20D2C3C-85E7-47F2-900D-500E7C5CD5D5}"/>
              </a:ext>
            </a:extLst>
          </p:cNvPr>
          <p:cNvSpPr txBox="1"/>
          <p:nvPr/>
        </p:nvSpPr>
        <p:spPr>
          <a:xfrm>
            <a:off x="3210186" y="3987927"/>
            <a:ext cx="15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DESARROLL SOCIAL</a:t>
            </a:r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D2F995D-A520-4D56-9168-FDF6A2380047}"/>
              </a:ext>
            </a:extLst>
          </p:cNvPr>
          <p:cNvSpPr txBox="1"/>
          <p:nvPr/>
        </p:nvSpPr>
        <p:spPr>
          <a:xfrm>
            <a:off x="5541551" y="3945566"/>
            <a:ext cx="153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DESARROLLO ECONOMICO</a:t>
            </a:r>
            <a:endParaRPr lang="es-MX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AC52B2A-7028-4065-8248-BEFA05498A50}"/>
              </a:ext>
            </a:extLst>
          </p:cNvPr>
          <p:cNvSpPr txBox="1"/>
          <p:nvPr/>
        </p:nvSpPr>
        <p:spPr>
          <a:xfrm>
            <a:off x="494950" y="4631087"/>
            <a:ext cx="216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$347,345,570.53</a:t>
            </a:r>
            <a:endParaRPr lang="es-MX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0B47DFF-9A3B-4BB9-B140-8760D5FBB31A}"/>
              </a:ext>
            </a:extLst>
          </p:cNvPr>
          <p:cNvSpPr txBox="1"/>
          <p:nvPr/>
        </p:nvSpPr>
        <p:spPr>
          <a:xfrm>
            <a:off x="3210186" y="4643679"/>
            <a:ext cx="216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$174,376,430.62</a:t>
            </a:r>
            <a:endParaRPr lang="es-MX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CF375D-1631-4A6D-B115-15FEED79AEA0}"/>
              </a:ext>
            </a:extLst>
          </p:cNvPr>
          <p:cNvSpPr txBox="1"/>
          <p:nvPr/>
        </p:nvSpPr>
        <p:spPr>
          <a:xfrm>
            <a:off x="5623158" y="4669726"/>
            <a:ext cx="216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$15,190,858.35</a:t>
            </a:r>
            <a:endParaRPr lang="es-MX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5BBDE4C-B2DE-4C90-A1F1-1375516669C9}"/>
              </a:ext>
            </a:extLst>
          </p:cNvPr>
          <p:cNvSpPr txBox="1"/>
          <p:nvPr/>
        </p:nvSpPr>
        <p:spPr>
          <a:xfrm>
            <a:off x="417497" y="5181490"/>
            <a:ext cx="24579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Legislación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Justicia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Seguridad Pública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Protección Civil  </a:t>
            </a:r>
          </a:p>
          <a:p>
            <a:endParaRPr lang="es-MX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AB534B1-B581-4CA7-853F-98A27B4DE3C4}"/>
              </a:ext>
            </a:extLst>
          </p:cNvPr>
          <p:cNvSpPr txBox="1"/>
          <p:nvPr/>
        </p:nvSpPr>
        <p:spPr>
          <a:xfrm>
            <a:off x="2784895" y="5114162"/>
            <a:ext cx="2959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Protección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Reducción de contaminación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Urbanización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Alumbrado</a:t>
            </a:r>
            <a:r>
              <a:rPr lang="es-ES" sz="1400" dirty="0"/>
              <a:t> Público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Desarrollo Regional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Deporte</a:t>
            </a:r>
            <a:endParaRPr lang="es-MX" sz="1400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EAE0EE42-915E-4B34-8B7F-ACE329B72274}"/>
              </a:ext>
            </a:extLst>
          </p:cNvPr>
          <p:cNvSpPr txBox="1"/>
          <p:nvPr/>
        </p:nvSpPr>
        <p:spPr>
          <a:xfrm>
            <a:off x="5541551" y="5087539"/>
            <a:ext cx="2353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Asuntos Económicos, Comerciales en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Agropecuaria, Silvicultura, Pesca</a:t>
            </a:r>
            <a:endParaRPr lang="es-MX" sz="1600" dirty="0"/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3CCE11D5-5034-4881-8573-9E70F5734CA9}"/>
              </a:ext>
            </a:extLst>
          </p:cNvPr>
          <p:cNvGrpSpPr/>
          <p:nvPr/>
        </p:nvGrpSpPr>
        <p:grpSpPr>
          <a:xfrm>
            <a:off x="655089" y="2396797"/>
            <a:ext cx="7250291" cy="1228621"/>
            <a:chOff x="655089" y="2396797"/>
            <a:chExt cx="7250291" cy="1228621"/>
          </a:xfrm>
        </p:grpSpPr>
        <p:grpSp>
          <p:nvGrpSpPr>
            <p:cNvPr id="78" name="Grupo 77">
              <a:extLst>
                <a:ext uri="{FF2B5EF4-FFF2-40B4-BE49-F238E27FC236}">
                  <a16:creationId xmlns:a16="http://schemas.microsoft.com/office/drawing/2014/main" id="{3C590D0E-FA74-46C3-8C81-66A57519D796}"/>
                </a:ext>
              </a:extLst>
            </p:cNvPr>
            <p:cNvGrpSpPr/>
            <p:nvPr/>
          </p:nvGrpSpPr>
          <p:grpSpPr>
            <a:xfrm>
              <a:off x="655089" y="2396797"/>
              <a:ext cx="6419750" cy="1228621"/>
              <a:chOff x="578840" y="2270403"/>
              <a:chExt cx="6419750" cy="1228621"/>
            </a:xfrm>
          </p:grpSpPr>
          <p:grpSp>
            <p:nvGrpSpPr>
              <p:cNvPr id="77" name="Grupo 76">
                <a:extLst>
                  <a:ext uri="{FF2B5EF4-FFF2-40B4-BE49-F238E27FC236}">
                    <a16:creationId xmlns:a16="http://schemas.microsoft.com/office/drawing/2014/main" id="{7B065587-CEC5-40B8-B927-177EDD457D49}"/>
                  </a:ext>
                </a:extLst>
              </p:cNvPr>
              <p:cNvGrpSpPr/>
              <p:nvPr/>
            </p:nvGrpSpPr>
            <p:grpSpPr>
              <a:xfrm>
                <a:off x="578840" y="2270403"/>
                <a:ext cx="6419750" cy="1228621"/>
                <a:chOff x="578840" y="2270403"/>
                <a:chExt cx="6419750" cy="1228621"/>
              </a:xfrm>
            </p:grpSpPr>
            <p:grpSp>
              <p:nvGrpSpPr>
                <p:cNvPr id="76" name="Grupo 75">
                  <a:extLst>
                    <a:ext uri="{FF2B5EF4-FFF2-40B4-BE49-F238E27FC236}">
                      <a16:creationId xmlns:a16="http://schemas.microsoft.com/office/drawing/2014/main" id="{7763D316-246B-4ED7-9E09-7846DDD2EEE8}"/>
                    </a:ext>
                  </a:extLst>
                </p:cNvPr>
                <p:cNvGrpSpPr/>
                <p:nvPr/>
              </p:nvGrpSpPr>
              <p:grpSpPr>
                <a:xfrm>
                  <a:off x="578840" y="2270403"/>
                  <a:ext cx="6419750" cy="1228621"/>
                  <a:chOff x="578840" y="2270403"/>
                  <a:chExt cx="6419750" cy="1228621"/>
                </a:xfrm>
              </p:grpSpPr>
              <p:grpSp>
                <p:nvGrpSpPr>
                  <p:cNvPr id="72" name="Grupo 71">
                    <a:extLst>
                      <a:ext uri="{FF2B5EF4-FFF2-40B4-BE49-F238E27FC236}">
                        <a16:creationId xmlns:a16="http://schemas.microsoft.com/office/drawing/2014/main" id="{508B4520-FFBD-48EB-8334-582E49A3ED58}"/>
                      </a:ext>
                    </a:extLst>
                  </p:cNvPr>
                  <p:cNvGrpSpPr/>
                  <p:nvPr/>
                </p:nvGrpSpPr>
                <p:grpSpPr>
                  <a:xfrm>
                    <a:off x="578840" y="2270403"/>
                    <a:ext cx="6419750" cy="1228621"/>
                    <a:chOff x="578840" y="2270403"/>
                    <a:chExt cx="6419750" cy="1228621"/>
                  </a:xfrm>
                </p:grpSpPr>
                <p:sp>
                  <p:nvSpPr>
                    <p:cNvPr id="61" name="Elipse 60">
                      <a:extLst>
                        <a:ext uri="{FF2B5EF4-FFF2-40B4-BE49-F238E27FC236}">
                          <a16:creationId xmlns:a16="http://schemas.microsoft.com/office/drawing/2014/main" id="{EC287F1E-CE84-4E10-86B5-3926D5A2C5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0575" y="2304244"/>
                      <a:ext cx="1208015" cy="1189139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MX"/>
                    </a:p>
                  </p:txBody>
                </p:sp>
                <p:grpSp>
                  <p:nvGrpSpPr>
                    <p:cNvPr id="71" name="Grupo 70">
                      <a:extLst>
                        <a:ext uri="{FF2B5EF4-FFF2-40B4-BE49-F238E27FC236}">
                          <a16:creationId xmlns:a16="http://schemas.microsoft.com/office/drawing/2014/main" id="{0D5C1332-B29F-4CC5-844F-C62ED4EC38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8840" y="2270403"/>
                      <a:ext cx="5211735" cy="1228621"/>
                      <a:chOff x="578840" y="2270403"/>
                      <a:chExt cx="5211735" cy="1228621"/>
                    </a:xfrm>
                  </p:grpSpPr>
                  <p:grpSp>
                    <p:nvGrpSpPr>
                      <p:cNvPr id="68" name="Grupo 67">
                        <a:extLst>
                          <a:ext uri="{FF2B5EF4-FFF2-40B4-BE49-F238E27FC236}">
                            <a16:creationId xmlns:a16="http://schemas.microsoft.com/office/drawing/2014/main" id="{A451CF39-2803-4CDC-B056-48A255AC1B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8840" y="2270403"/>
                        <a:ext cx="4064143" cy="1228621"/>
                        <a:chOff x="578840" y="2270403"/>
                        <a:chExt cx="4064143" cy="1228621"/>
                      </a:xfrm>
                    </p:grpSpPr>
                    <p:grpSp>
                      <p:nvGrpSpPr>
                        <p:cNvPr id="59" name="Grupo 58">
                          <a:extLst>
                            <a:ext uri="{FF2B5EF4-FFF2-40B4-BE49-F238E27FC236}">
                              <a16:creationId xmlns:a16="http://schemas.microsoft.com/office/drawing/2014/main" id="{B7FB3FEC-2619-4076-9867-5AEFFA3938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78840" y="2270403"/>
                          <a:ext cx="1715149" cy="1189139"/>
                          <a:chOff x="578840" y="2270403"/>
                          <a:chExt cx="1715149" cy="1189139"/>
                        </a:xfrm>
                      </p:grpSpPr>
                      <p:sp>
                        <p:nvSpPr>
                          <p:cNvPr id="56" name="Elipse 55">
                            <a:extLst>
                              <a:ext uri="{FF2B5EF4-FFF2-40B4-BE49-F238E27FC236}">
                                <a16:creationId xmlns:a16="http://schemas.microsoft.com/office/drawing/2014/main" id="{461EEC06-6F14-4447-8D54-4763DAFC3BF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85974" y="2270403"/>
                            <a:ext cx="1208015" cy="1189139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s-MX"/>
                          </a:p>
                        </p:txBody>
                      </p:sp>
                      <p:cxnSp>
                        <p:nvCxnSpPr>
                          <p:cNvPr id="58" name="Conector recto 57">
                            <a:extLst>
                              <a:ext uri="{FF2B5EF4-FFF2-40B4-BE49-F238E27FC236}">
                                <a16:creationId xmlns:a16="http://schemas.microsoft.com/office/drawing/2014/main" id="{890F31CE-4B28-4840-ADEE-4104D70E06E5}"/>
                              </a:ext>
                            </a:extLst>
                          </p:cNvPr>
                          <p:cNvCxnSpPr>
                            <a:endCxn id="56" idx="2"/>
                          </p:cNvCxnSpPr>
                          <p:nvPr/>
                        </p:nvCxnSpPr>
                        <p:spPr>
                          <a:xfrm>
                            <a:off x="578840" y="2864972"/>
                            <a:ext cx="507134" cy="1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3" name="Conector recto 62">
                          <a:extLst>
                            <a:ext uri="{FF2B5EF4-FFF2-40B4-BE49-F238E27FC236}">
                              <a16:creationId xmlns:a16="http://schemas.microsoft.com/office/drawing/2014/main" id="{4585FB36-A663-4C3F-ABFF-E5FD2843007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286569" y="2860909"/>
                          <a:ext cx="1177803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bg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0" name="Elipse 59">
                          <a:extLst>
                            <a:ext uri="{FF2B5EF4-FFF2-40B4-BE49-F238E27FC236}">
                              <a16:creationId xmlns:a16="http://schemas.microsoft.com/office/drawing/2014/main" id="{1D521298-EB23-45C7-A976-F6B44DC88E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34968" y="2309885"/>
                          <a:ext cx="1208015" cy="1189139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MX"/>
                        </a:p>
                      </p:txBody>
                    </p:sp>
                  </p:grpSp>
                  <p:cxnSp>
                    <p:nvCxnSpPr>
                      <p:cNvPr id="70" name="Conector recto 69">
                        <a:extLst>
                          <a:ext uri="{FF2B5EF4-FFF2-40B4-BE49-F238E27FC236}">
                            <a16:creationId xmlns:a16="http://schemas.microsoft.com/office/drawing/2014/main" id="{210CE614-6F2E-410E-AEB2-2B634F2A3703}"/>
                          </a:ext>
                        </a:extLst>
                      </p:cNvPr>
                      <p:cNvCxnSpPr>
                        <a:stCxn id="60" idx="6"/>
                        <a:endCxn id="61" idx="2"/>
                      </p:cNvCxnSpPr>
                      <p:nvPr/>
                    </p:nvCxnSpPr>
                    <p:spPr>
                      <a:xfrm flipV="1">
                        <a:off x="4642983" y="2898814"/>
                        <a:ext cx="1147592" cy="5641"/>
                      </a:xfrm>
                      <a:prstGeom prst="line">
                        <a:avLst/>
                      </a:prstGeom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182DEC85-0507-4CB2-AB97-B041F2C8AAF8}"/>
                      </a:ext>
                    </a:extLst>
                  </p:cNvPr>
                  <p:cNvSpPr txBox="1"/>
                  <p:nvPr/>
                </p:nvSpPr>
                <p:spPr>
                  <a:xfrm>
                    <a:off x="1466522" y="2583809"/>
                    <a:ext cx="507134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" sz="2800" b="1" dirty="0"/>
                      <a:t>1</a:t>
                    </a:r>
                    <a:endParaRPr lang="es-MX" sz="2800" b="1" dirty="0"/>
                  </a:p>
                </p:txBody>
              </p:sp>
            </p:grpSp>
            <p:sp>
              <p:nvSpPr>
                <p:cNvPr id="74" name="CuadroTexto 73">
                  <a:extLst>
                    <a:ext uri="{FF2B5EF4-FFF2-40B4-BE49-F238E27FC236}">
                      <a16:creationId xmlns:a16="http://schemas.microsoft.com/office/drawing/2014/main" id="{59D6A268-83F5-42D3-8F70-BF155ECD04F5}"/>
                    </a:ext>
                  </a:extLst>
                </p:cNvPr>
                <p:cNvSpPr txBox="1"/>
                <p:nvPr/>
              </p:nvSpPr>
              <p:spPr>
                <a:xfrm>
                  <a:off x="3790177" y="2583809"/>
                  <a:ext cx="5071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800" b="1" dirty="0"/>
                    <a:t>2</a:t>
                  </a:r>
                  <a:endParaRPr lang="es-MX" sz="2800" b="1" dirty="0"/>
                </a:p>
              </p:txBody>
            </p:sp>
          </p:grpSp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B6F7B155-770E-428F-B013-CF3D88045B7F}"/>
                  </a:ext>
                </a:extLst>
              </p:cNvPr>
              <p:cNvSpPr txBox="1"/>
              <p:nvPr/>
            </p:nvSpPr>
            <p:spPr>
              <a:xfrm>
                <a:off x="6174741" y="2583809"/>
                <a:ext cx="5071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/>
                  <a:t>3</a:t>
                </a:r>
                <a:endParaRPr lang="es-MX" sz="2800" b="1" dirty="0"/>
              </a:p>
            </p:txBody>
          </p:sp>
        </p:grp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B4E3DED5-F5D1-4441-8043-7EFA2BC5E702}"/>
                </a:ext>
              </a:extLst>
            </p:cNvPr>
            <p:cNvCxnSpPr>
              <a:cxnSpLocks/>
            </p:cNvCxnSpPr>
            <p:nvPr/>
          </p:nvCxnSpPr>
          <p:spPr>
            <a:xfrm>
              <a:off x="7074839" y="2987303"/>
              <a:ext cx="83054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CuadroTexto 83">
            <a:extLst>
              <a:ext uri="{FF2B5EF4-FFF2-40B4-BE49-F238E27FC236}">
                <a16:creationId xmlns:a16="http://schemas.microsoft.com/office/drawing/2014/main" id="{BE4E2256-DF33-46E2-AC82-F232C1EFB3E5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411C58-5D6E-4158-8976-7B1E68C3B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421" y="2170118"/>
            <a:ext cx="2303519" cy="307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A94B6DA-B7DA-425E-8BC7-C5CB0656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557" y="5494789"/>
            <a:ext cx="1155116" cy="115511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900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2F90C-E26B-4B73-A3F3-C75670DF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¿Que pueden hacer los ciudadanos?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800068-9274-45C1-9336-6FBB5213D789}"/>
              </a:ext>
            </a:extLst>
          </p:cNvPr>
          <p:cNvSpPr txBox="1"/>
          <p:nvPr/>
        </p:nvSpPr>
        <p:spPr>
          <a:xfrm>
            <a:off x="914400" y="2650921"/>
            <a:ext cx="638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4171180300 ext. 208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https://transparencia-acambaro.gob.mx/ingresos_egresos.php</a:t>
            </a:r>
            <a:endParaRPr lang="es-ES" dirty="0"/>
          </a:p>
          <a:p>
            <a:endParaRPr lang="es-ES" dirty="0"/>
          </a:p>
          <a:p>
            <a:r>
              <a:rPr lang="es-ES" dirty="0"/>
              <a:t>Andador Benito Juárez #280, Col. Centro, Acámbaro, </a:t>
            </a:r>
            <a:r>
              <a:rPr lang="es-ES" dirty="0" err="1"/>
              <a:t>Gto</a:t>
            </a:r>
            <a:r>
              <a:rPr lang="es-ES" dirty="0"/>
              <a:t>. 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96CE474-CEB6-4B6A-B20F-9FB7A6EE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98" y="2650921"/>
            <a:ext cx="432523" cy="4379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33A316-B5C0-454F-82B7-9C389814C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24" y="3210001"/>
            <a:ext cx="437997" cy="43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82743C-50CC-454E-BD14-1C5C7EEF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07" y="3887024"/>
            <a:ext cx="490430" cy="49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D051AFA-DB00-4416-8E84-DEA1850B5B6F}"/>
              </a:ext>
            </a:extLst>
          </p:cNvPr>
          <p:cNvSpPr txBox="1"/>
          <p:nvPr/>
        </p:nvSpPr>
        <p:spPr>
          <a:xfrm>
            <a:off x="377505" y="4874004"/>
            <a:ext cx="685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que los ciudadanos se involucren de forma activa en el proceso de la transparencia del ejercicio presupuestal, podrán visitar nuestra pagina de transparencia. 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5063B6-9664-49DB-B64D-02519110637A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13DF43F-6962-4553-BC5E-0B11090C5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27450" y="2868034"/>
            <a:ext cx="3391552" cy="236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069C84-8BE4-4AD2-B446-508CB30E4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1406" y="5431867"/>
            <a:ext cx="1159586" cy="11595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804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A13B2-AD01-45DB-AF92-E9002FD1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Índice </a:t>
            </a:r>
            <a:endParaRPr lang="es-MX" sz="5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706CAB-57E9-4B62-9459-03F68D7F9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¿Qué es el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presupuesto                                  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ciudadano?</a:t>
            </a:r>
            <a:endParaRPr lang="es-ES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Fundamento legal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presupuesto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ciudadano</a:t>
            </a:r>
            <a:endParaRPr lang="es-ES" sz="1800" dirty="0">
              <a:solidFill>
                <a:schemeClr val="bg1">
                  <a:lumMod val="95000"/>
                  <a:lumOff val="5000"/>
                </a:schemeClr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s-ES" sz="1800" dirty="0">
              <a:solidFill>
                <a:srgbClr val="85DFD0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 es la ley de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ingresos y cual es 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bg1">
                    <a:lumMod val="95000"/>
                    <a:lumOff val="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 importancia 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85DFD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s-MX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CB33F4-09D6-447F-8EC5-B7172108BB96}"/>
              </a:ext>
            </a:extLst>
          </p:cNvPr>
          <p:cNvSpPr txBox="1"/>
          <p:nvPr/>
        </p:nvSpPr>
        <p:spPr>
          <a:xfrm>
            <a:off x="81957" y="2336873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2" action="ppaction://hlinksldjump"/>
              </a:rPr>
              <a:t>1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B77389-A753-4B8E-B57E-50EB1DA53178}"/>
              </a:ext>
            </a:extLst>
          </p:cNvPr>
          <p:cNvSpPr txBox="1"/>
          <p:nvPr/>
        </p:nvSpPr>
        <p:spPr>
          <a:xfrm>
            <a:off x="81957" y="3429000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B87E5A-20F6-45FA-83C7-983DF4806E25}"/>
              </a:ext>
            </a:extLst>
          </p:cNvPr>
          <p:cNvSpPr txBox="1"/>
          <p:nvPr/>
        </p:nvSpPr>
        <p:spPr>
          <a:xfrm>
            <a:off x="67466" y="4560534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1AE0B6-A28E-4962-AF4B-8A2EACFEBC74}"/>
              </a:ext>
            </a:extLst>
          </p:cNvPr>
          <p:cNvSpPr txBox="1"/>
          <p:nvPr/>
        </p:nvSpPr>
        <p:spPr>
          <a:xfrm>
            <a:off x="2809777" y="2336873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6479BF-2C42-44B4-9B6B-848E9A4F3FBA}"/>
              </a:ext>
            </a:extLst>
          </p:cNvPr>
          <p:cNvSpPr txBox="1"/>
          <p:nvPr/>
        </p:nvSpPr>
        <p:spPr>
          <a:xfrm>
            <a:off x="3343257" y="2313790"/>
            <a:ext cx="20133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1">
                    <a:lumMod val="95000"/>
                    <a:lumOff val="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¿De donde obtiene el Municipio sus ingresos?</a:t>
            </a:r>
            <a:endParaRPr lang="es-MX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13ACB6-6DB7-4775-BD62-AB30373BB654}"/>
              </a:ext>
            </a:extLst>
          </p:cNvPr>
          <p:cNvSpPr txBox="1"/>
          <p:nvPr/>
        </p:nvSpPr>
        <p:spPr>
          <a:xfrm>
            <a:off x="2809777" y="3264492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6B270F-E438-4CC5-8176-464A305D011A}"/>
              </a:ext>
            </a:extLst>
          </p:cNvPr>
          <p:cNvSpPr txBox="1"/>
          <p:nvPr/>
        </p:nvSpPr>
        <p:spPr>
          <a:xfrm>
            <a:off x="3246539" y="3338818"/>
            <a:ext cx="193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¿Qué es el presupuesto de egresos y cual es su importancia?</a:t>
            </a:r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D544EE-0D14-4C60-882F-7AFCE42543EE}"/>
              </a:ext>
            </a:extLst>
          </p:cNvPr>
          <p:cNvSpPr txBox="1"/>
          <p:nvPr/>
        </p:nvSpPr>
        <p:spPr>
          <a:xfrm>
            <a:off x="2809777" y="4676540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702D133-94D3-4764-876B-A41E7573ADAB}"/>
              </a:ext>
            </a:extLst>
          </p:cNvPr>
          <p:cNvSpPr txBox="1"/>
          <p:nvPr/>
        </p:nvSpPr>
        <p:spPr>
          <a:xfrm>
            <a:off x="3294897" y="4702960"/>
            <a:ext cx="18411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1"/>
                </a:solidFill>
              </a:rPr>
              <a:t>¿En que se gasta?</a:t>
            </a:r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9A50D62-8D1A-470E-9308-2120CCA6C30E}"/>
              </a:ext>
            </a:extLst>
          </p:cNvPr>
          <p:cNvSpPr txBox="1"/>
          <p:nvPr/>
        </p:nvSpPr>
        <p:spPr>
          <a:xfrm>
            <a:off x="5890095" y="2325560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9CF5D62-DE5E-4431-B366-F919AEF00BD7}"/>
              </a:ext>
            </a:extLst>
          </p:cNvPr>
          <p:cNvSpPr txBox="1"/>
          <p:nvPr/>
        </p:nvSpPr>
        <p:spPr>
          <a:xfrm>
            <a:off x="5890095" y="3338818"/>
            <a:ext cx="66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643EC5-9295-4A84-BCFF-F2CC95875220}"/>
              </a:ext>
            </a:extLst>
          </p:cNvPr>
          <p:cNvSpPr txBox="1"/>
          <p:nvPr/>
        </p:nvSpPr>
        <p:spPr>
          <a:xfrm>
            <a:off x="6551621" y="2477503"/>
            <a:ext cx="30883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1"/>
                </a:solidFill>
              </a:rPr>
              <a:t>¿Para que se gasta?</a:t>
            </a:r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E2017A-930D-4A8C-BBCF-CA499CD9AE8A}"/>
              </a:ext>
            </a:extLst>
          </p:cNvPr>
          <p:cNvSpPr txBox="1"/>
          <p:nvPr/>
        </p:nvSpPr>
        <p:spPr>
          <a:xfrm>
            <a:off x="6493480" y="3338229"/>
            <a:ext cx="3088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>
                <a:solidFill>
                  <a:schemeClr val="bg1"/>
                </a:solidFill>
              </a:rPr>
              <a:t>¿Qué pueden hacer los ciudadanos?</a:t>
            </a:r>
            <a:endParaRPr lang="es-MX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EABD-3CE6-43EB-A422-BC10994E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es el presupuesto ciudadano?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59882-056D-4C17-822C-C8083F7DE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Es el documento mediante el cual el municipio de Acámbaro, Guanajuato da a conocer a los ciudadanos acambarenses, de manera clara y sencilla, el origen y la aplicación de los recursos públicos aprobados para el ejercicio fiscal 2026. 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270418-308A-4238-98B3-2A33336261A1}"/>
              </a:ext>
            </a:extLst>
          </p:cNvPr>
          <p:cNvSpPr txBox="1"/>
          <p:nvPr/>
        </p:nvSpPr>
        <p:spPr>
          <a:xfrm>
            <a:off x="11037040" y="890887"/>
            <a:ext cx="73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B2D8E25-486B-4184-9275-DC8612FAE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796" y="4010822"/>
            <a:ext cx="4481586" cy="252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2BF37F-4D0B-40D6-8C26-ADEED205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45" y="4577824"/>
            <a:ext cx="1736521" cy="173652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188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A8165-B868-4B32-8BC3-CC3D34CF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Fundamento legal del presupuesto ciudadano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8082A9-EBAC-4C35-8780-C9ADC1A7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76277"/>
            <a:ext cx="9613861" cy="3599316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Este documento muestra un extracto de la información contenida en la Ley de Ingresos y el Presupuesto de Egresos del Municipio de Acámbaro, Guanajuato; para el ejercicio fiscal 2026, en términos de la Norma para la Difusión a la Ciudadanía  de conformidad al articulo 9, fracciones I y IX, 14  Y 62 DE LA Ley General de Contabilidad Gubernamental. 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AAF45D-7767-41AE-A9F6-5763C0E0E826}"/>
              </a:ext>
            </a:extLst>
          </p:cNvPr>
          <p:cNvSpPr txBox="1"/>
          <p:nvPr/>
        </p:nvSpPr>
        <p:spPr>
          <a:xfrm>
            <a:off x="11021525" y="92181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08BA36-276C-4E9F-997E-8764DF46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46" y="4438751"/>
            <a:ext cx="3116363" cy="207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6A7C1C-3337-40CF-8687-3E164A463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886" y="4608628"/>
            <a:ext cx="1736521" cy="173652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906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6DB02-7C13-4B5B-B122-8BF54AD2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¿Que es la ley de ingresos y cual es su importancia 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FC15F-CB88-4F01-828B-4A40C773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dirty="0"/>
              <a:t>Origen del Presupuesto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sz="2200" dirty="0"/>
              <a:t>Se determina a partir de la Ley de Ingresos del Municipio de Acámbaro, en el cual se aprueban los conceptos de recaudación y fuente de ingresos propios, federales y con los que se dispone para hacer frente al plan de Gobierno, actúa con convenios según sus metas, programas y acciones que mejoren las condiciones de vida de los ciudadanos. </a:t>
            </a:r>
            <a:endParaRPr lang="es-MX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D09F4E-CABD-4427-8BE3-72FBECD2AA66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CA4B8C-F476-48C1-AEDD-7A9649FB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4" y="5023835"/>
            <a:ext cx="1566177" cy="156617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002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09714-A610-4299-88AE-25ABEB95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Ingresos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F1782-C13A-4408-AC8D-213CF9C3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Se estructuran basándose en todos los recursos monetarios que recibe el Municipio a través de la Tesorería, por el cobro de los conceptos establecidos en la ley de ingresos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15A2B4-9D86-404F-8D15-90426B771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067" y="3330951"/>
            <a:ext cx="2539326" cy="338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BB674C-CC45-4995-9EFC-00356FEF6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22" y="4660901"/>
            <a:ext cx="1653444" cy="165344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348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D280A-9FD1-42E5-8D0E-177489C1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obtiene el Municipio sus ingresos?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2CC57-39F5-4B55-880A-1345547B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95" y="2410665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¿De donde obtiene el recurso?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81DDA5-60CF-4666-A67E-94A5659784E8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53B1532-76CE-474B-A54A-42392F49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07117"/>
              </p:ext>
            </p:extLst>
          </p:nvPr>
        </p:nvGraphicFramePr>
        <p:xfrm>
          <a:off x="490220" y="2968589"/>
          <a:ext cx="5605780" cy="2047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1456140216"/>
                    </a:ext>
                  </a:extLst>
                </a:gridCol>
                <a:gridCol w="2802890">
                  <a:extLst>
                    <a:ext uri="{9D8B030D-6E8A-4147-A177-3AD203B41FA5}">
                      <a16:colId xmlns:a16="http://schemas.microsoft.com/office/drawing/2014/main" val="3561104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Ingresos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2026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410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Impuestos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$ 33,664,450.00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814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Contribuciones de mejoras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  1,500,000.00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949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Derechos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$ 10,180,652.00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801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Productos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$ 13,085,024.00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82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Aprovechamientos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  3,904,439.00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532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Participaciones Federales 2026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$201,555,384.00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24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Aportaciones (FAISM)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$ 78,956,800.00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374869"/>
                  </a:ext>
                </a:extLst>
              </a:tr>
              <a:tr h="5272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Aportaciones (FORTAMUN)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$106,075,252.00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820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Convenios estatales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$ 10,655,459.00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734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620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 derivados de financiamientos</a:t>
                      </a:r>
                      <a:endParaRPr lang="es-MX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77,335,399.50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15383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8A9F297-A00C-4AFA-8E4F-4108813100E8}"/>
              </a:ext>
            </a:extLst>
          </p:cNvPr>
          <p:cNvSpPr txBox="1"/>
          <p:nvPr/>
        </p:nvSpPr>
        <p:spPr>
          <a:xfrm>
            <a:off x="490220" y="5069993"/>
            <a:ext cx="2806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Total Ingresos Municipales</a:t>
            </a:r>
            <a:endParaRPr lang="es-MX" sz="1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36E59-9128-4DE0-AA11-22721C55ADAE}"/>
              </a:ext>
            </a:extLst>
          </p:cNvPr>
          <p:cNvSpPr txBox="1"/>
          <p:nvPr/>
        </p:nvSpPr>
        <p:spPr>
          <a:xfrm>
            <a:off x="4104274" y="5094713"/>
            <a:ext cx="2604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536,912,859.50</a:t>
            </a:r>
            <a:endParaRPr lang="es-MX" sz="110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C60B930-5D56-41CB-96E2-3B9BB2C26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185885"/>
              </p:ext>
            </p:extLst>
          </p:nvPr>
        </p:nvGraphicFramePr>
        <p:xfrm>
          <a:off x="6819945" y="2108576"/>
          <a:ext cx="4981196" cy="35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6F68995-590C-4D9A-82AF-B08B0411B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467443"/>
              </p:ext>
            </p:extLst>
          </p:nvPr>
        </p:nvGraphicFramePr>
        <p:xfrm>
          <a:off x="4933778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D7EA4BC9-1A28-4EB6-8D08-D05757296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5491716"/>
            <a:ext cx="1144858" cy="114485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499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D9605-7AF5-4E05-A2AC-188ED86E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se obtiene el recurso?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6825-91BD-4152-9809-4F9BAECC2A1B}"/>
              </a:ext>
            </a:extLst>
          </p:cNvPr>
          <p:cNvSpPr txBox="1"/>
          <p:nvPr/>
        </p:nvSpPr>
        <p:spPr>
          <a:xfrm>
            <a:off x="1526633" y="2201489"/>
            <a:ext cx="3632129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IMPUESTOS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830918-B4E5-46E4-AE62-F107EC90E67C}"/>
              </a:ext>
            </a:extLst>
          </p:cNvPr>
          <p:cNvSpPr txBox="1"/>
          <p:nvPr/>
        </p:nvSpPr>
        <p:spPr>
          <a:xfrm>
            <a:off x="450402" y="2811756"/>
            <a:ext cx="269453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$33,664,450.00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90713B-4D83-4219-AA5A-74808438322E}"/>
              </a:ext>
            </a:extLst>
          </p:cNvPr>
          <p:cNvSpPr txBox="1"/>
          <p:nvPr/>
        </p:nvSpPr>
        <p:spPr>
          <a:xfrm>
            <a:off x="3407550" y="2756216"/>
            <a:ext cx="175121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6.27 %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6B63CE-4E47-4741-991E-F3CA7FB4F7A0}"/>
              </a:ext>
            </a:extLst>
          </p:cNvPr>
          <p:cNvSpPr txBox="1"/>
          <p:nvPr/>
        </p:nvSpPr>
        <p:spPr>
          <a:xfrm>
            <a:off x="541233" y="3861778"/>
            <a:ext cx="4946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Son las contribuciones establecidas en la Ley que deben pagar las personas físicas y morales que se encuentran en la situación jurídica o de hecho prevista por la misma .</a:t>
            </a:r>
          </a:p>
          <a:p>
            <a:pPr algn="just"/>
            <a:endParaRPr lang="es-ES" sz="1200" dirty="0"/>
          </a:p>
          <a:p>
            <a:pPr algn="just"/>
            <a:endParaRPr lang="es-E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Impuestos sobre los ingresos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Impuesto sobre el patrimonio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Impuestos sobre la producción, el consumo  y las transacciones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/>
              <a:t>Accesorios de impuestos</a:t>
            </a:r>
            <a:endParaRPr lang="es-MX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779246-A790-4EC3-8360-25D59F91FCEC}"/>
              </a:ext>
            </a:extLst>
          </p:cNvPr>
          <p:cNvSpPr txBox="1"/>
          <p:nvPr/>
        </p:nvSpPr>
        <p:spPr>
          <a:xfrm rot="16200000">
            <a:off x="-159099" y="5086831"/>
            <a:ext cx="957391" cy="261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Principales</a:t>
            </a: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DFD486-2B5A-467A-9C42-C7D33D7915FC}"/>
              </a:ext>
            </a:extLst>
          </p:cNvPr>
          <p:cNvSpPr txBox="1"/>
          <p:nvPr/>
        </p:nvSpPr>
        <p:spPr>
          <a:xfrm>
            <a:off x="6649115" y="2215464"/>
            <a:ext cx="431529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Contribuciones de mejoras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FB4909-83C6-4C29-B7B1-CC3525CE3C6F}"/>
              </a:ext>
            </a:extLst>
          </p:cNvPr>
          <p:cNvSpPr txBox="1"/>
          <p:nvPr/>
        </p:nvSpPr>
        <p:spPr>
          <a:xfrm>
            <a:off x="6211952" y="2824530"/>
            <a:ext cx="237837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$1,500,000.00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5A5B332-551A-427E-9D1B-3E87EC28A35E}"/>
              </a:ext>
            </a:extLst>
          </p:cNvPr>
          <p:cNvSpPr txBox="1"/>
          <p:nvPr/>
        </p:nvSpPr>
        <p:spPr>
          <a:xfrm>
            <a:off x="9023198" y="2824530"/>
            <a:ext cx="1941213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.28 %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4E5B4F-7242-48BD-80E3-3F40632AF427}"/>
              </a:ext>
            </a:extLst>
          </p:cNvPr>
          <p:cNvSpPr txBox="1"/>
          <p:nvPr/>
        </p:nvSpPr>
        <p:spPr>
          <a:xfrm>
            <a:off x="6628141" y="3861778"/>
            <a:ext cx="479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Son las establecidas en la Ley a cargo de las personas físicas y morales que se beneficien por obras publicas.</a:t>
            </a:r>
            <a:endParaRPr lang="es-MX" sz="1200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BEF93D1-F95C-4EA0-A09D-46BA93DAFEE7}"/>
              </a:ext>
            </a:extLst>
          </p:cNvPr>
          <p:cNvCxnSpPr>
            <a:cxnSpLocks/>
          </p:cNvCxnSpPr>
          <p:nvPr/>
        </p:nvCxnSpPr>
        <p:spPr>
          <a:xfrm>
            <a:off x="5956183" y="2039566"/>
            <a:ext cx="0" cy="4664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1DE370-61E0-4615-9D17-FE63F08555EF}"/>
              </a:ext>
            </a:extLst>
          </p:cNvPr>
          <p:cNvSpPr txBox="1"/>
          <p:nvPr/>
        </p:nvSpPr>
        <p:spPr>
          <a:xfrm>
            <a:off x="11043100" y="970531"/>
            <a:ext cx="661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s-MX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7620D29-FB4D-4D7F-90D8-B48392EF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740" y="5162756"/>
            <a:ext cx="1293886" cy="12938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630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2081B-0B09-4AE3-ACE2-AD003A2E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¿De donde se obtiene el recurso?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646199-260F-4AAF-9A4C-74C273DAF538}"/>
              </a:ext>
            </a:extLst>
          </p:cNvPr>
          <p:cNvSpPr txBox="1"/>
          <p:nvPr/>
        </p:nvSpPr>
        <p:spPr>
          <a:xfrm>
            <a:off x="680320" y="2084669"/>
            <a:ext cx="412456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DERECHOS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6E9B49-F2ED-40D5-AE77-8A6641E34C31}"/>
              </a:ext>
            </a:extLst>
          </p:cNvPr>
          <p:cNvSpPr txBox="1"/>
          <p:nvPr/>
        </p:nvSpPr>
        <p:spPr>
          <a:xfrm>
            <a:off x="6486695" y="2081946"/>
            <a:ext cx="4534497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PRODUCTOS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8E7F5A-B9CA-4ED5-8B0D-D001E6C36913}"/>
              </a:ext>
            </a:extLst>
          </p:cNvPr>
          <p:cNvSpPr txBox="1"/>
          <p:nvPr/>
        </p:nvSpPr>
        <p:spPr>
          <a:xfrm>
            <a:off x="193798" y="3268172"/>
            <a:ext cx="5293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Son las contribuciones establecidas en la Ley por el uso o aprovechamiento de los bienes del dominio público  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3DD19A-593D-499E-9C03-4259B58F1D9C}"/>
              </a:ext>
            </a:extLst>
          </p:cNvPr>
          <p:cNvSpPr txBox="1"/>
          <p:nvPr/>
        </p:nvSpPr>
        <p:spPr>
          <a:xfrm>
            <a:off x="6293759" y="3295036"/>
            <a:ext cx="5262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Son los ingresos por contraprestaciones por los servicios que preste el Municipio en sus funciones de derecho privado.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966142-5F6E-4A20-B794-7FEC3BE68058}"/>
              </a:ext>
            </a:extLst>
          </p:cNvPr>
          <p:cNvSpPr txBox="1"/>
          <p:nvPr/>
        </p:nvSpPr>
        <p:spPr>
          <a:xfrm>
            <a:off x="668441" y="2676420"/>
            <a:ext cx="2334795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$10,180,652.00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7049F3-78D8-445D-9683-675156EBE073}"/>
              </a:ext>
            </a:extLst>
          </p:cNvPr>
          <p:cNvSpPr txBox="1"/>
          <p:nvPr/>
        </p:nvSpPr>
        <p:spPr>
          <a:xfrm>
            <a:off x="3186581" y="2650098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1.90 %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FE1353-CCD5-4A80-A3FD-CBE7B1177918}"/>
              </a:ext>
            </a:extLst>
          </p:cNvPr>
          <p:cNvSpPr txBox="1"/>
          <p:nvPr/>
        </p:nvSpPr>
        <p:spPr>
          <a:xfrm>
            <a:off x="6486695" y="2637346"/>
            <a:ext cx="252067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$13,085,024.00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A6D2AF-1E06-4253-9683-C23A79065D2A}"/>
              </a:ext>
            </a:extLst>
          </p:cNvPr>
          <p:cNvSpPr txBox="1"/>
          <p:nvPr/>
        </p:nvSpPr>
        <p:spPr>
          <a:xfrm>
            <a:off x="9402888" y="2650098"/>
            <a:ext cx="161830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2.44 %</a:t>
            </a:r>
            <a:endParaRPr lang="es-MX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DEFDAB-E40E-41DC-B618-85913C1D49E5}"/>
              </a:ext>
            </a:extLst>
          </p:cNvPr>
          <p:cNvSpPr txBox="1"/>
          <p:nvPr/>
        </p:nvSpPr>
        <p:spPr>
          <a:xfrm rot="16200000">
            <a:off x="-292312" y="5128958"/>
            <a:ext cx="188507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Principales</a:t>
            </a: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F484634-B2B4-45E0-84E3-3DFA95B80B21}"/>
              </a:ext>
            </a:extLst>
          </p:cNvPr>
          <p:cNvSpPr txBox="1"/>
          <p:nvPr/>
        </p:nvSpPr>
        <p:spPr>
          <a:xfrm>
            <a:off x="924128" y="4233871"/>
            <a:ext cx="45016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limpia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panteones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rastro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seguridad publica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transporte publico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movilidad y vialidad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protección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 obra publica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Servicios de</a:t>
            </a:r>
            <a:r>
              <a:rPr lang="es-MX" dirty="0"/>
              <a:t> desarrollo urbano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ES" dirty="0"/>
              <a:t> </a:t>
            </a:r>
            <a:endParaRPr lang="es-MX" dirty="0"/>
          </a:p>
          <a:p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518C84-093A-4663-B7D6-64896844AC9A}"/>
              </a:ext>
            </a:extLst>
          </p:cNvPr>
          <p:cNvSpPr txBox="1"/>
          <p:nvPr/>
        </p:nvSpPr>
        <p:spPr>
          <a:xfrm rot="16200000">
            <a:off x="5582056" y="5128958"/>
            <a:ext cx="1885072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Principales</a:t>
            </a:r>
            <a:endParaRPr lang="es-MX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D1F0D7-B09F-4AA0-9663-3F0C0B22435D}"/>
              </a:ext>
            </a:extLst>
          </p:cNvPr>
          <p:cNvSpPr txBox="1"/>
          <p:nvPr/>
        </p:nvSpPr>
        <p:spPr>
          <a:xfrm>
            <a:off x="6829020" y="4401639"/>
            <a:ext cx="4192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Intereses bancarios ganados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Uso y arrendamiento de bienes inmuebles propiedad del municipio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Vendedores ambulantes </a:t>
            </a:r>
          </a:p>
          <a:p>
            <a:endParaRPr lang="es-MX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E0D08ED-D769-4CC4-B4A6-578808B229FF}"/>
              </a:ext>
            </a:extLst>
          </p:cNvPr>
          <p:cNvCxnSpPr>
            <a:cxnSpLocks/>
          </p:cNvCxnSpPr>
          <p:nvPr/>
        </p:nvCxnSpPr>
        <p:spPr>
          <a:xfrm>
            <a:off x="5645790" y="2069499"/>
            <a:ext cx="0" cy="4664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>
            <a:extLst>
              <a:ext uri="{FF2B5EF4-FFF2-40B4-BE49-F238E27FC236}">
                <a16:creationId xmlns:a16="http://schemas.microsoft.com/office/drawing/2014/main" id="{A5E7448A-B567-4C1F-BD98-0AF7F4B2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458" y="5359790"/>
            <a:ext cx="1272543" cy="127254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3927945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1096</Words>
  <Application>Microsoft Office PowerPoint</Application>
  <PresentationFormat>Panorámica</PresentationFormat>
  <Paragraphs>215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Berlín</vt:lpstr>
      <vt:lpstr>Presentación de PowerPoint</vt:lpstr>
      <vt:lpstr>Índice </vt:lpstr>
      <vt:lpstr>¿Qué es el presupuesto ciudadano? </vt:lpstr>
      <vt:lpstr>Fundamento legal del presupuesto ciudadano</vt:lpstr>
      <vt:lpstr>¿Que es la ley de ingresos y cual es su importancia ?</vt:lpstr>
      <vt:lpstr>Ingresos</vt:lpstr>
      <vt:lpstr>¿De donde obtiene el Municipio sus ingresos?</vt:lpstr>
      <vt:lpstr>¿De donde se obtiene el recurso?</vt:lpstr>
      <vt:lpstr>¿De donde se obtiene el recurso?</vt:lpstr>
      <vt:lpstr>¿De donde se obtiene el recurso?</vt:lpstr>
      <vt:lpstr>¿De donde se obtiene el recurso?</vt:lpstr>
      <vt:lpstr>¿De donde se obtiene el recurso?</vt:lpstr>
      <vt:lpstr>PRESUPUESTO DE EGRESOS </vt:lpstr>
      <vt:lpstr>       ESTRUCTURA DEL PROGRAMA  DE GOBIERNO 2024-2027</vt:lpstr>
      <vt:lpstr>Presentación de PowerPoint</vt:lpstr>
      <vt:lpstr>       ¿PARA QUE SE GASTA?</vt:lpstr>
      <vt:lpstr>¿Que pueden hacer los ciudadanos?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Ciudadano</dc:title>
  <dc:creator>Admin170</dc:creator>
  <cp:lastModifiedBy>Tes-memo</cp:lastModifiedBy>
  <cp:revision>103</cp:revision>
  <dcterms:created xsi:type="dcterms:W3CDTF">2024-03-06T21:32:55Z</dcterms:created>
  <dcterms:modified xsi:type="dcterms:W3CDTF">2026-05-11T19:47:04Z</dcterms:modified>
</cp:coreProperties>
</file>